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57" r:id="rId3"/>
    <p:sldId id="258" r:id="rId4"/>
    <p:sldId id="259" r:id="rId5"/>
    <p:sldId id="260" r:id="rId6"/>
    <p:sldId id="295" r:id="rId7"/>
    <p:sldId id="296" r:id="rId8"/>
    <p:sldId id="292" r:id="rId9"/>
    <p:sldId id="300" r:id="rId10"/>
    <p:sldId id="261" r:id="rId11"/>
    <p:sldId id="299" r:id="rId12"/>
    <p:sldId id="262" r:id="rId13"/>
    <p:sldId id="263" r:id="rId14"/>
    <p:sldId id="264" r:id="rId15"/>
    <p:sldId id="265" r:id="rId16"/>
    <p:sldId id="266" r:id="rId17"/>
    <p:sldId id="267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93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x="9144000" cy="6858000" type="screen4x3"/>
  <p:notesSz cx="7099300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24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D5C7DD4D-4EC8-474F-BC62-3A16EAA9B4D2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6564E94B-7365-44E8-B9D7-72EB40BDC8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13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X=6,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5534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9306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6799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96079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X=6,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10493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X=3,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2996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94240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X=3,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12416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96354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39994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4146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X=3,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763853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2024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42437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238071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4584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36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9096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739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X=3,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760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90478"/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4419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y=2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5355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X=7, y=4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9837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X=4, y=3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70382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X=5, y=1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64E94B-7365-44E8-B9D7-72EB40BDC8B0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412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335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62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473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017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77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33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7783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9646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25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5031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3472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08237-8F62-40C8-8C74-FB0502CF9C30}" type="datetimeFigureOut">
              <a:rPr lang="en-GB" smtClean="0"/>
              <a:t>29/09/2022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038E1-4072-4A66-BB94-CB82A3AEFD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46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0.png"/><Relationship Id="rId5" Type="http://schemas.openxmlformats.org/officeDocument/2006/relationships/image" Target="../media/image280.png"/><Relationship Id="rId4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0.png"/><Relationship Id="rId4" Type="http://schemas.openxmlformats.org/officeDocument/2006/relationships/image" Target="../media/image31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5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9.png"/><Relationship Id="rId5" Type="http://schemas.openxmlformats.org/officeDocument/2006/relationships/image" Target="../media/image58.png"/><Relationship Id="rId4" Type="http://schemas.openxmlformats.org/officeDocument/2006/relationships/image" Target="../media/image57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61.png"/><Relationship Id="rId4" Type="http://schemas.openxmlformats.org/officeDocument/2006/relationships/image" Target="../media/image60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27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png"/><Relationship Id="rId5" Type="http://schemas.openxmlformats.org/officeDocument/2006/relationships/image" Target="../media/image67.png"/><Relationship Id="rId4" Type="http://schemas.openxmlformats.org/officeDocument/2006/relationships/image" Target="../media/image310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9.png"/><Relationship Id="rId4" Type="http://schemas.openxmlformats.org/officeDocument/2006/relationships/image" Target="../media/image35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2.png"/><Relationship Id="rId5" Type="http://schemas.openxmlformats.org/officeDocument/2006/relationships/image" Target="../media/image71.png"/><Relationship Id="rId4" Type="http://schemas.openxmlformats.org/officeDocument/2006/relationships/image" Target="../media/image38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3.png"/><Relationship Id="rId5" Type="http://schemas.openxmlformats.org/officeDocument/2006/relationships/image" Target="../media/image72.png"/><Relationship Id="rId4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5.png"/><Relationship Id="rId5" Type="http://schemas.openxmlformats.org/officeDocument/2006/relationships/image" Target="../media/image74.png"/><Relationship Id="rId4" Type="http://schemas.openxmlformats.org/officeDocument/2006/relationships/image" Target="../media/image4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4" Type="http://schemas.openxmlformats.org/officeDocument/2006/relationships/image" Target="../media/image50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78.png"/><Relationship Id="rId4" Type="http://schemas.openxmlformats.org/officeDocument/2006/relationships/image" Target="../media/image52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0.png"/><Relationship Id="rId5" Type="http://schemas.openxmlformats.org/officeDocument/2006/relationships/image" Target="../media/image79.png"/><Relationship Id="rId4" Type="http://schemas.openxmlformats.org/officeDocument/2006/relationships/image" Target="../media/image5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2.png"/><Relationship Id="rId5" Type="http://schemas.openxmlformats.org/officeDocument/2006/relationships/image" Target="../media/image81.png"/><Relationship Id="rId4" Type="http://schemas.openxmlformats.org/officeDocument/2006/relationships/image" Target="../media/image57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5" Type="http://schemas.openxmlformats.org/officeDocument/2006/relationships/image" Target="../media/image83.png"/><Relationship Id="rId4" Type="http://schemas.openxmlformats.org/officeDocument/2006/relationships/image" Target="../media/image60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6.png"/><Relationship Id="rId5" Type="http://schemas.openxmlformats.org/officeDocument/2006/relationships/image" Target="../media/image85.png"/><Relationship Id="rId4" Type="http://schemas.openxmlformats.org/officeDocument/2006/relationships/image" Target="../media/image6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12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4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9.png"/><Relationship Id="rId5" Type="http://schemas.openxmlformats.org/officeDocument/2006/relationships/image" Target="../media/image4.png"/><Relationship Id="rId10" Type="http://schemas.openxmlformats.org/officeDocument/2006/relationships/image" Target="../media/image15.png"/><Relationship Id="rId4" Type="http://schemas.openxmlformats.org/officeDocument/2006/relationships/image" Target="../media/image3.pn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png"/><Relationship Id="rId7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1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Quadrilateral Angles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From </a:t>
            </a:r>
            <a:r>
              <a:rPr lang="en-GB" dirty="0" err="1"/>
              <a:t>nRich</a:t>
            </a:r>
            <a:r>
              <a:rPr lang="en-GB" dirty="0"/>
              <a:t> Strange Rectangle </a:t>
            </a:r>
          </a:p>
          <a:p>
            <a:r>
              <a:rPr lang="en-GB" dirty="0"/>
              <a:t>384</a:t>
            </a:r>
          </a:p>
        </p:txBody>
      </p:sp>
    </p:spTree>
    <p:extLst>
      <p:ext uri="{BB962C8B-B14F-4D97-AF65-F5344CB8AC3E}">
        <p14:creationId xmlns:p14="http://schemas.microsoft.com/office/powerpoint/2010/main" val="301098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4E0D-9832-4CB3-926A-3E7C7DDED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8C8699-38E3-45D7-A19C-C6D4C4C2AD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160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6A1C6B-6A7B-4ED8-94BA-4D20EB836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Note to Teacher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20C7AE-FF9E-4DDF-A165-BA81A6F5CF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87543"/>
                <a:ext cx="8229600" cy="4983162"/>
              </a:xfrm>
            </p:spPr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GB" dirty="0"/>
                  <a:t>This resource can be aimed at:</a:t>
                </a:r>
              </a:p>
              <a:p>
                <a:r>
                  <a:rPr lang="en-GB" dirty="0"/>
                  <a:t>Year 11 and Year 12</a:t>
                </a:r>
              </a:p>
              <a:p>
                <a:pPr lvl="1"/>
                <a:r>
                  <a:rPr lang="en-GB" dirty="0"/>
                  <a:t>They may use distances between points, perpendicular lines, intersection of lines and Pythagoras (see the same problem for Year 10, SIC_86), but you can then ask them  to use the Cosine Rule, which is less labour-intensive</a:t>
                </a:r>
              </a:p>
              <a:p>
                <a:r>
                  <a:rPr lang="en-GB" dirty="0"/>
                  <a:t>Answers on all worksheets are: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buNone/>
                </a:pPr>
                <a:r>
                  <a:rPr lang="en-GB" dirty="0"/>
                  <a:t>	Angle </a:t>
                </a:r>
                <a14:m>
                  <m:oMath xmlns:m="http://schemas.openxmlformats.org/officeDocument/2006/math">
                    <m:r>
                      <a:rPr lang="en-GB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=90°,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=45°,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=90°, 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GB" i="1" dirty="0" smtClean="0">
                        <a:latin typeface="Cambria Math" panose="02040503050406030204" pitchFamily="18" charset="0"/>
                      </a:rPr>
                      <m:t>=135°</m:t>
                    </m:r>
                  </m:oMath>
                </a14:m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520C7AE-FF9E-4DDF-A165-BA81A6F5CF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87543"/>
                <a:ext cx="8229600" cy="4983162"/>
              </a:xfrm>
              <a:blipFill>
                <a:blip r:embed="rId2"/>
                <a:stretch>
                  <a:fillRect l="-1704" t="-1469" r="-889" b="-36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88569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80154-5024-4C5E-81AF-DF0F25045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F7BE44-C78B-4260-A945-6A78373AB8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211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40" cy="4190385"/>
            <a:chOff x="1493536" y="1001375"/>
            <a:chExt cx="6827240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8,40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56,24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CC6C4B-AD21-4952-BCE5-56B5B5E4BB7D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4BC039A-6DE2-458A-BF4F-FFC7C1B930C2}"/>
              </a:ext>
            </a:extLst>
          </p:cNvPr>
          <p:cNvSpPr txBox="1"/>
          <p:nvPr/>
        </p:nvSpPr>
        <p:spPr>
          <a:xfrm>
            <a:off x="7985051" y="5435600"/>
            <a:ext cx="3529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26368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14,6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E378D88-BD18-4B88-9338-CBB7F838AFB2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57A065-8862-4CA1-B9D4-CCE3CE532A77}"/>
              </a:ext>
            </a:extLst>
          </p:cNvPr>
          <p:cNvSpPr txBox="1"/>
          <p:nvPr/>
        </p:nvSpPr>
        <p:spPr>
          <a:xfrm>
            <a:off x="7985051" y="5435600"/>
            <a:ext cx="3305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4243960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3,17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23,12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2A505BE-D83F-4CAE-B97F-0A2C3D19947F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7B1DFF-9BBA-4A92-BBB5-042AFD0112C2}"/>
              </a:ext>
            </a:extLst>
          </p:cNvPr>
          <p:cNvSpPr txBox="1"/>
          <p:nvPr/>
        </p:nvSpPr>
        <p:spPr>
          <a:xfrm>
            <a:off x="7985051" y="5435600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417880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17,10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E32C94-9B16-4FBA-864B-37B5200B599F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D47B74-C28D-4EA2-9DA3-FD1E72DE5F06}"/>
              </a:ext>
            </a:extLst>
          </p:cNvPr>
          <p:cNvSpPr txBox="1"/>
          <p:nvPr/>
        </p:nvSpPr>
        <p:spPr>
          <a:xfrm>
            <a:off x="7985051" y="5435600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303411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12,65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89,44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6BE609-5F6D-47EF-8F3C-2ADC91771707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977BB5-4633-459C-834D-142E2E135205}"/>
              </a:ext>
            </a:extLst>
          </p:cNvPr>
          <p:cNvSpPr txBox="1"/>
          <p:nvPr/>
        </p:nvSpPr>
        <p:spPr>
          <a:xfrm>
            <a:off x="7985051" y="5435600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E</a:t>
            </a:r>
          </a:p>
        </p:txBody>
      </p:sp>
    </p:spTree>
    <p:extLst>
      <p:ext uri="{BB962C8B-B14F-4D97-AF65-F5344CB8AC3E}">
        <p14:creationId xmlns:p14="http://schemas.microsoft.com/office/powerpoint/2010/main" val="3666417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28,12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F6DC4B1-A945-452C-AC7F-BCA91608DBEA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31D70BE-0F89-4FAB-9DB1-BE95ACA6AF84}"/>
              </a:ext>
            </a:extLst>
          </p:cNvPr>
          <p:cNvSpPr txBox="1"/>
          <p:nvPr/>
        </p:nvSpPr>
        <p:spPr>
          <a:xfrm>
            <a:off x="7985051" y="5435600"/>
            <a:ext cx="32412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5600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6,50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62,42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0D710CE-050F-47AD-87EC-3D2DE3B25ACA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3B4758-C21F-48AC-BACA-2B9F1854D271}"/>
              </a:ext>
            </a:extLst>
          </p:cNvPr>
          <p:cNvSpPr txBox="1"/>
          <p:nvPr/>
        </p:nvSpPr>
        <p:spPr>
          <a:xfrm>
            <a:off x="7985051" y="5435600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G</a:t>
            </a:r>
          </a:p>
        </p:txBody>
      </p:sp>
    </p:spTree>
    <p:extLst>
      <p:ext uri="{BB962C8B-B14F-4D97-AF65-F5344CB8AC3E}">
        <p14:creationId xmlns:p14="http://schemas.microsoft.com/office/powerpoint/2010/main" val="3616768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798371" y="5892800"/>
            <a:ext cx="75472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(exactly)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3116735-584F-4CEA-A30C-076797EBE8DC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245215"/>
            <a:chExt cx="6792204" cy="4190385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E88EEB-53E4-427B-A78E-8FA70AFEA47D}"/>
                </a:ext>
              </a:extLst>
            </p:cNvPr>
            <p:cNvGrpSpPr/>
            <p:nvPr/>
          </p:nvGrpSpPr>
          <p:grpSpPr>
            <a:xfrm>
              <a:off x="2352040" y="1245215"/>
              <a:ext cx="5628900" cy="4190385"/>
              <a:chOff x="2352040" y="1001375"/>
              <a:chExt cx="5628900" cy="419038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TextBox 2"/>
                  <p:cNvSpPr txBox="1"/>
                  <p:nvPr/>
                </p:nvSpPr>
                <p:spPr>
                  <a:xfrm>
                    <a:off x="4028213" y="4730095"/>
                    <a:ext cx="117731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1,0</m:t>
                              </m:r>
                            </m:e>
                          </m:d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3" name="TextBox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028213" y="4730095"/>
                    <a:ext cx="1177310" cy="461665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" name="Freeform: Shape 5">
                <a:extLst>
                  <a:ext uri="{FF2B5EF4-FFF2-40B4-BE49-F238E27FC236}">
                    <a16:creationId xmlns:a16="http://schemas.microsoft.com/office/drawing/2014/main" id="{F0DE3E30-338B-474F-AF37-4EB2AAC2DE60}"/>
                  </a:ext>
                </a:extLst>
              </p:cNvPr>
              <p:cNvSpPr/>
              <p:nvPr/>
            </p:nvSpPr>
            <p:spPr>
              <a:xfrm>
                <a:off x="2352040" y="1463040"/>
                <a:ext cx="4439920" cy="3180080"/>
              </a:xfrm>
              <a:custGeom>
                <a:avLst/>
                <a:gdLst>
                  <a:gd name="connsiteX0" fmla="*/ 0 w 4439920"/>
                  <a:gd name="connsiteY0" fmla="*/ 2357120 h 3180080"/>
                  <a:gd name="connsiteX1" fmla="*/ 1879600 w 4439920"/>
                  <a:gd name="connsiteY1" fmla="*/ 3180080 h 3180080"/>
                  <a:gd name="connsiteX2" fmla="*/ 4439920 w 4439920"/>
                  <a:gd name="connsiteY2" fmla="*/ 1290320 h 3180080"/>
                  <a:gd name="connsiteX3" fmla="*/ 1869440 w 4439920"/>
                  <a:gd name="connsiteY3" fmla="*/ 0 h 3180080"/>
                  <a:gd name="connsiteX4" fmla="*/ 0 w 4439920"/>
                  <a:gd name="connsiteY4" fmla="*/ 2357120 h 3180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439920" h="3180080">
                    <a:moveTo>
                      <a:pt x="0" y="2357120"/>
                    </a:moveTo>
                    <a:lnTo>
                      <a:pt x="1879600" y="3180080"/>
                    </a:lnTo>
                    <a:lnTo>
                      <a:pt x="4439920" y="1290320"/>
                    </a:lnTo>
                    <a:lnTo>
                      <a:pt x="1869440" y="0"/>
                    </a:lnTo>
                    <a:lnTo>
                      <a:pt x="0" y="2357120"/>
                    </a:lnTo>
                    <a:close/>
                  </a:path>
                </a:pathLst>
              </a:custGeom>
              <a:solidFill>
                <a:schemeClr val="bg1"/>
              </a:solidFill>
              <a:ln w="381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3264BD41-C00C-401D-9E76-658319D88107}"/>
                      </a:ext>
                    </a:extLst>
                  </p:cNvPr>
                  <p:cNvSpPr txBox="1"/>
                  <p:nvPr/>
                </p:nvSpPr>
                <p:spPr>
                  <a:xfrm>
                    <a:off x="3954525" y="1001375"/>
                    <a:ext cx="117660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1,5</m:t>
                              </m:r>
                            </m:e>
                          </m:d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18" name="TextBox 17">
                    <a:extLst>
                      <a:ext uri="{FF2B5EF4-FFF2-40B4-BE49-F238E27FC236}">
                        <a16:creationId xmlns:a16="http://schemas.microsoft.com/office/drawing/2014/main" id="{3264BD41-C00C-401D-9E76-658319D88107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954525" y="1001375"/>
                    <a:ext cx="1176604" cy="461665"/>
                  </a:xfrm>
                  <a:prstGeom prst="rect">
                    <a:avLst/>
                  </a:prstGeom>
                  <a:blipFill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36E01468-52A3-4D98-A6DF-8159FCCF12C0}"/>
                      </a:ext>
                    </a:extLst>
                  </p:cNvPr>
                  <p:cNvSpPr txBox="1"/>
                  <p:nvPr/>
                </p:nvSpPr>
                <p:spPr>
                  <a:xfrm>
                    <a:off x="6791960" y="2413615"/>
                    <a:ext cx="1188980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7,3</m:t>
                              </m:r>
                            </m:e>
                          </m:d>
                        </m:oMath>
                      </m:oMathPara>
                    </a14:m>
                    <a:endParaRPr lang="en-GB" sz="2400" dirty="0"/>
                  </a:p>
                </p:txBody>
              </p:sp>
            </mc:Choice>
            <mc:Fallback xmlns=""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36E01468-52A3-4D98-A6DF-8159FCCF12C0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791960" y="2413615"/>
                    <a:ext cx="1188980" cy="461665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949DAA0C-EF63-4054-9F0B-6AC7CA5BD4BB}"/>
                    </a:ext>
                  </a:extLst>
                </p:cNvPr>
                <p:cNvSpPr txBox="1"/>
                <p:nvPr/>
              </p:nvSpPr>
              <p:spPr>
                <a:xfrm>
                  <a:off x="1188736" y="3795712"/>
                  <a:ext cx="119936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949DAA0C-EF63-4054-9F0B-6AC7CA5BD4BB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795712"/>
                  <a:ext cx="119936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868935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4B39802A-405D-4EA4-968B-9C35B9F0D70E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40" cy="4190385"/>
            <a:chOff x="1493536" y="1001375"/>
            <a:chExt cx="6827240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3,25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31,21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5EEC2BF-31E9-4D3B-BE21-A5F856586618}"/>
              </a:ext>
            </a:extLst>
          </p:cNvPr>
          <p:cNvSpPr txBox="1"/>
          <p:nvPr/>
        </p:nvSpPr>
        <p:spPr>
          <a:xfrm>
            <a:off x="7985051" y="5435600"/>
            <a:ext cx="36260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2598107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34,20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281B447-EB79-45A9-ADE2-14431416631A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9FA9FAB-6E55-4192-9050-57BDAFF92218}"/>
              </a:ext>
            </a:extLst>
          </p:cNvPr>
          <p:cNvSpPr txBox="1"/>
          <p:nvPr/>
        </p:nvSpPr>
        <p:spPr>
          <a:xfrm>
            <a:off x="7985051" y="5435600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570983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6,29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41,15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B30676-9D61-4FE7-B930-8E188D9ECB98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645D31F-3B22-4F3F-BA7F-6EBF082BA9C7}"/>
              </a:ext>
            </a:extLst>
          </p:cNvPr>
          <p:cNvSpPr txBox="1"/>
          <p:nvPr/>
        </p:nvSpPr>
        <p:spPr>
          <a:xfrm>
            <a:off x="7985051" y="5435600"/>
            <a:ext cx="3385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J</a:t>
            </a:r>
          </a:p>
        </p:txBody>
      </p:sp>
    </p:spTree>
    <p:extLst>
      <p:ext uri="{BB962C8B-B14F-4D97-AF65-F5344CB8AC3E}">
        <p14:creationId xmlns:p14="http://schemas.microsoft.com/office/powerpoint/2010/main" val="106722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6,34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46,24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BE04DF-CB85-4BB0-B488-707C7CB6EAAA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263A5C-B6EC-475B-92D0-1ABE652A1839}"/>
              </a:ext>
            </a:extLst>
          </p:cNvPr>
          <p:cNvSpPr txBox="1"/>
          <p:nvPr/>
        </p:nvSpPr>
        <p:spPr>
          <a:xfrm>
            <a:off x="7985051" y="5435600"/>
            <a:ext cx="32573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109529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4,41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49,36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6164340-7EFF-4E98-9E5A-5D2F08B24F4C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9B07F06-05EF-4515-8B8F-810A576F433B}"/>
              </a:ext>
            </a:extLst>
          </p:cNvPr>
          <p:cNvSpPr txBox="1"/>
          <p:nvPr/>
        </p:nvSpPr>
        <p:spPr>
          <a:xfrm>
            <a:off x="7985051" y="5435600"/>
            <a:ext cx="3113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325464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8,40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9665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56,16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9665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8364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8364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07487E7-EE02-489C-B246-192676C27160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2476EE2-E027-4E57-9B81-724BCAD81124}"/>
              </a:ext>
            </a:extLst>
          </p:cNvPr>
          <p:cNvSpPr txBox="1"/>
          <p:nvPr/>
        </p:nvSpPr>
        <p:spPr>
          <a:xfrm>
            <a:off x="7985051" y="5435600"/>
            <a:ext cx="3882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2694227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594120" y="1245215"/>
            <a:ext cx="6517369" cy="4190385"/>
            <a:chOff x="1594120" y="1001375"/>
            <a:chExt cx="651736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52591" y="3167240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14,4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52591" y="3167240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594120" y="2044283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594120" y="2044283"/>
                  <a:ext cx="978729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57F6691-CF4F-4356-8E67-0197550F12F4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365A7F-DF38-4608-8F07-B1B93753AF1F}"/>
              </a:ext>
            </a:extLst>
          </p:cNvPr>
          <p:cNvSpPr txBox="1"/>
          <p:nvPr/>
        </p:nvSpPr>
        <p:spPr>
          <a:xfrm>
            <a:off x="7985051" y="5435600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1592799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3,17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23,5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01456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01456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CADB8A7-A634-4970-85FD-59899EAC0217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30A13FA-5015-4A0B-92E3-5B51350C1895}"/>
              </a:ext>
            </a:extLst>
          </p:cNvPr>
          <p:cNvSpPr txBox="1"/>
          <p:nvPr/>
        </p:nvSpPr>
        <p:spPr>
          <a:xfrm>
            <a:off x="7985051" y="5435600"/>
            <a:ext cx="3690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398270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2,13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9744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9744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ED6E7E-E239-42BC-9115-9AB65AB010A6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53DF33-FB49-4F42-B563-C7B9BDEB8E75}"/>
              </a:ext>
            </a:extLst>
          </p:cNvPr>
          <p:cNvSpPr txBox="1"/>
          <p:nvPr/>
        </p:nvSpPr>
        <p:spPr>
          <a:xfrm>
            <a:off x="7985051" y="5435600"/>
            <a:ext cx="30489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208984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347228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12,65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516441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89,21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0600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0600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26769E-7069-4ADE-BE25-F8E05B5899D5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C54F8AF-5847-40B0-BC79-3BC126BD5667}"/>
              </a:ext>
            </a:extLst>
          </p:cNvPr>
          <p:cNvSpPr txBox="1"/>
          <p:nvPr/>
        </p:nvSpPr>
        <p:spPr>
          <a:xfrm>
            <a:off x="7985051" y="5435600"/>
            <a:ext cx="38664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Q</a:t>
            </a:r>
          </a:p>
        </p:txBody>
      </p:sp>
    </p:spTree>
    <p:extLst>
      <p:ext uri="{BB962C8B-B14F-4D97-AF65-F5344CB8AC3E}">
        <p14:creationId xmlns:p14="http://schemas.microsoft.com/office/powerpoint/2010/main" val="1585143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001375"/>
            <a:chExt cx="6792204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158245" y="5892800"/>
            <a:ext cx="6827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You could start by determining all the lengths.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/>
              <p:nvPr/>
            </p:nvSpPr>
            <p:spPr>
              <a:xfrm>
                <a:off x="5362448" y="1785540"/>
                <a:ext cx="3070008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−6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2448" y="1785540"/>
                <a:ext cx="3070008" cy="53957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/>
              <p:nvPr/>
            </p:nvSpPr>
            <p:spPr>
              <a:xfrm>
                <a:off x="5379075" y="3913497"/>
                <a:ext cx="2415405" cy="549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075" y="3913497"/>
                <a:ext cx="2415405" cy="54976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ED7EC0-AC0C-4F50-8120-6A9EA26FE34F}"/>
                  </a:ext>
                </a:extLst>
              </p:cNvPr>
              <p:cNvSpPr txBox="1"/>
              <p:nvPr/>
            </p:nvSpPr>
            <p:spPr>
              <a:xfrm>
                <a:off x="965200" y="2061135"/>
                <a:ext cx="2415405" cy="5497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8ED7EC0-AC0C-4F50-8120-6A9EA26FE3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200" y="2061135"/>
                <a:ext cx="2415405" cy="54976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AC3102-DB0C-49C9-AEA6-6CB4568CD5EF}"/>
                  </a:ext>
                </a:extLst>
              </p:cNvPr>
              <p:cNvSpPr txBox="1"/>
              <p:nvPr/>
            </p:nvSpPr>
            <p:spPr>
              <a:xfrm>
                <a:off x="908742" y="4525322"/>
                <a:ext cx="2730171" cy="53957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sz="2400" b="0" i="1" smtClean="0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9AC3102-DB0C-49C9-AEA6-6CB4568CD5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742" y="4525322"/>
                <a:ext cx="2730171" cy="53957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5AFE8BDA-57F9-486F-A201-CED6FF87F503}"/>
              </a:ext>
            </a:extLst>
          </p:cNvPr>
          <p:cNvGrpSpPr/>
          <p:nvPr/>
        </p:nvGrpSpPr>
        <p:grpSpPr>
          <a:xfrm>
            <a:off x="4221480" y="1706880"/>
            <a:ext cx="423514" cy="3180080"/>
            <a:chOff x="4221480" y="1706880"/>
            <a:chExt cx="423514" cy="318008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C6C5A73-8BD1-4E60-9A63-14E192FFEEE5}"/>
                </a:ext>
              </a:extLst>
            </p:cNvPr>
            <p:cNvCxnSpPr>
              <a:stCxn id="6" idx="3"/>
              <a:endCxn id="6" idx="1"/>
            </p:cNvCxnSpPr>
            <p:nvPr/>
          </p:nvCxnSpPr>
          <p:spPr>
            <a:xfrm>
              <a:off x="4221480" y="1706880"/>
              <a:ext cx="10160" cy="31800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F4A980AF-EA3D-42EF-98FC-E6C74D12E10D}"/>
                    </a:ext>
                  </a:extLst>
                </p:cNvPr>
                <p:cNvSpPr txBox="1"/>
                <p:nvPr/>
              </p:nvSpPr>
              <p:spPr>
                <a:xfrm>
                  <a:off x="4221480" y="2426622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F4A980AF-EA3D-42EF-98FC-E6C74D12E1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21480" y="2426622"/>
                  <a:ext cx="423514" cy="461665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98456D7-1EF1-4B54-B2FE-5D3815D23FC4}"/>
              </a:ext>
            </a:extLst>
          </p:cNvPr>
          <p:cNvGrpSpPr/>
          <p:nvPr/>
        </p:nvGrpSpPr>
        <p:grpSpPr>
          <a:xfrm>
            <a:off x="2352040" y="2877790"/>
            <a:ext cx="4439920" cy="1186210"/>
            <a:chOff x="2352040" y="2877790"/>
            <a:chExt cx="4439920" cy="1186210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D9F0CCB-5543-4DB4-961C-255447C38826}"/>
                </a:ext>
              </a:extLst>
            </p:cNvPr>
            <p:cNvCxnSpPr>
              <a:cxnSpLocks/>
              <a:stCxn id="6" idx="2"/>
              <a:endCxn id="6" idx="0"/>
            </p:cNvCxnSpPr>
            <p:nvPr/>
          </p:nvCxnSpPr>
          <p:spPr>
            <a:xfrm flipH="1">
              <a:off x="2352040" y="2997200"/>
              <a:ext cx="4439920" cy="106680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0D29B5B5-0072-4FB5-B02C-95E33DC0D8C2}"/>
                    </a:ext>
                  </a:extLst>
                </p:cNvPr>
                <p:cNvSpPr txBox="1"/>
                <p:nvPr/>
              </p:nvSpPr>
              <p:spPr>
                <a:xfrm>
                  <a:off x="4748484" y="2877790"/>
                  <a:ext cx="795539" cy="50520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0D29B5B5-0072-4FB5-B02C-95E33DC0D8C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48484" y="2877790"/>
                  <a:ext cx="795539" cy="505203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138275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28,8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28888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28888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3F12F7-527F-4935-B877-37D6B23EE5D1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19A9693-BE24-4060-8588-98802B3AF91A}"/>
              </a:ext>
            </a:extLst>
          </p:cNvPr>
          <p:cNvSpPr txBox="1"/>
          <p:nvPr/>
        </p:nvSpPr>
        <p:spPr>
          <a:xfrm>
            <a:off x="7985051" y="5435600"/>
            <a:ext cx="32893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4198306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6,50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62,8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3803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0,42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3803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0A27D1A-553D-4C2C-B78A-D20FCE0A2685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37D5A6D-AD54-436E-BC8A-C7863D0C0AF2}"/>
              </a:ext>
            </a:extLst>
          </p:cNvPr>
          <p:cNvSpPr txBox="1"/>
          <p:nvPr/>
        </p:nvSpPr>
        <p:spPr>
          <a:xfrm>
            <a:off x="7985051" y="5435600"/>
            <a:ext cx="34496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65441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3,25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26847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31,4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26847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9744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9744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F784649-D82E-45F7-8B50-588DFE19B165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B465BBD-79C9-40D2-B73F-A74548F3A5A7}"/>
              </a:ext>
            </a:extLst>
          </p:cNvPr>
          <p:cNvSpPr txBox="1"/>
          <p:nvPr/>
        </p:nvSpPr>
        <p:spPr>
          <a:xfrm>
            <a:off x="7985051" y="5435600"/>
            <a:ext cx="34176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139395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4,26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34,6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28888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28888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9AB4BB-EF5B-4EEF-BC4D-92171265000D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E7EE0C0-D8F5-45AB-B4F0-5D4E31281547}"/>
              </a:ext>
            </a:extLst>
          </p:cNvPr>
          <p:cNvSpPr txBox="1"/>
          <p:nvPr/>
        </p:nvSpPr>
        <p:spPr>
          <a:xfrm>
            <a:off x="7985051" y="5435600"/>
            <a:ext cx="35458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430481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6,29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41,14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38032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0,15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38032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85D0D-44B9-42E4-A96B-8934DBF4795A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5B8DD9-49F4-43AD-A6DC-FCAF8CD8D086}"/>
              </a:ext>
            </a:extLst>
          </p:cNvPr>
          <p:cNvSpPr txBox="1"/>
          <p:nvPr/>
        </p:nvSpPr>
        <p:spPr>
          <a:xfrm>
            <a:off x="7985051" y="5435600"/>
            <a:ext cx="33534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89067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827239" cy="4190385"/>
            <a:chOff x="1493536" y="1001375"/>
            <a:chExt cx="6827239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09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6,34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46,10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17703"/>
                  <a:ext cx="1528815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01456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0,24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01456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95C1D49-3AFD-46E9-8DC1-956EDB03FCE0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8730124-020B-49BF-89BD-5AC91033D6AA}"/>
              </a:ext>
            </a:extLst>
          </p:cNvPr>
          <p:cNvSpPr txBox="1"/>
          <p:nvPr/>
        </p:nvSpPr>
        <p:spPr>
          <a:xfrm>
            <a:off x="7985051" y="5435600"/>
            <a:ext cx="42511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W</a:t>
            </a:r>
          </a:p>
        </p:txBody>
      </p:sp>
    </p:spTree>
    <p:extLst>
      <p:ext uri="{BB962C8B-B14F-4D97-AF65-F5344CB8AC3E}">
        <p14:creationId xmlns:p14="http://schemas.microsoft.com/office/powerpoint/2010/main" val="76263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657322" cy="4190385"/>
            <a:chOff x="1493536" y="1001375"/>
            <a:chExt cx="6657322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 flipV="1"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4,41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346522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3108559"/>
                  <a:ext cx="1358898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49,5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3108559"/>
                  <a:ext cx="1358898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2010600"/>
                  <a:ext cx="1148648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0,36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2010600"/>
                  <a:ext cx="1148648" cy="83099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3C547B6-9FF6-456F-AD57-8D31F928B1BB}"/>
              </a:ext>
            </a:extLst>
          </p:cNvPr>
          <p:cNvSpPr txBox="1"/>
          <p:nvPr/>
        </p:nvSpPr>
        <p:spPr>
          <a:xfrm>
            <a:off x="7679112" y="411778"/>
            <a:ext cx="9941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Bradley Hand ITC" panose="03070402050302030203" pitchFamily="66" charset="0"/>
              </a:rPr>
              <a:t>SIC_87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A568508-F395-4D2A-B1A3-CC03D0FA2F64}"/>
              </a:ext>
            </a:extLst>
          </p:cNvPr>
          <p:cNvSpPr txBox="1"/>
          <p:nvPr/>
        </p:nvSpPr>
        <p:spPr>
          <a:xfrm>
            <a:off x="7985051" y="5435600"/>
            <a:ext cx="35137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>
                <a:latin typeface="Comic Sans MS" panose="030F0702030302020204" pitchFamily="66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08071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001375"/>
            <a:chExt cx="6792204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solidFill>
              <a:schemeClr val="bg1"/>
            </a:solidFill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/>
              <p:nvPr/>
            </p:nvSpPr>
            <p:spPr>
              <a:xfrm>
                <a:off x="1158245" y="5618480"/>
                <a:ext cx="7942302" cy="111068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Spotting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shows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is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        and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i="1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5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shows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is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90</m:t>
                    </m:r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8245" y="5618480"/>
                <a:ext cx="7942302" cy="1110689"/>
              </a:xfrm>
              <a:prstGeom prst="rect">
                <a:avLst/>
              </a:prstGeom>
              <a:blipFill>
                <a:blip r:embed="rId6"/>
                <a:stretch>
                  <a:fillRect l="-1151" b="-1044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/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/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" name="Group 6">
            <a:extLst>
              <a:ext uri="{FF2B5EF4-FFF2-40B4-BE49-F238E27FC236}">
                <a16:creationId xmlns:a16="http://schemas.microsoft.com/office/drawing/2014/main" id="{2546603D-0739-4872-BECA-AE75BD524484}"/>
              </a:ext>
            </a:extLst>
          </p:cNvPr>
          <p:cNvGrpSpPr/>
          <p:nvPr/>
        </p:nvGrpSpPr>
        <p:grpSpPr>
          <a:xfrm>
            <a:off x="4221480" y="1706880"/>
            <a:ext cx="423514" cy="3180080"/>
            <a:chOff x="4221480" y="1706880"/>
            <a:chExt cx="423514" cy="3180080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C6C5A73-8BD1-4E60-9A63-14E192FFEEE5}"/>
                </a:ext>
              </a:extLst>
            </p:cNvPr>
            <p:cNvCxnSpPr>
              <a:stCxn id="6" idx="3"/>
              <a:endCxn id="6" idx="1"/>
            </p:cNvCxnSpPr>
            <p:nvPr/>
          </p:nvCxnSpPr>
          <p:spPr>
            <a:xfrm>
              <a:off x="4221480" y="1706880"/>
              <a:ext cx="10160" cy="31800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F4A980AF-EA3D-42EF-98FC-E6C74D12E10D}"/>
                    </a:ext>
                  </a:extLst>
                </p:cNvPr>
                <p:cNvSpPr txBox="1"/>
                <p:nvPr/>
              </p:nvSpPr>
              <p:spPr>
                <a:xfrm>
                  <a:off x="4221480" y="2426622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F4A980AF-EA3D-42EF-98FC-E6C74D12E10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21480" y="2426622"/>
                  <a:ext cx="423514" cy="46166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FD9F0CCB-5543-4DB4-961C-255447C38826}"/>
              </a:ext>
            </a:extLst>
          </p:cNvPr>
          <p:cNvCxnSpPr>
            <a:cxnSpLocks/>
            <a:stCxn id="6" idx="2"/>
            <a:endCxn id="6" idx="0"/>
          </p:cNvCxnSpPr>
          <p:nvPr/>
        </p:nvCxnSpPr>
        <p:spPr>
          <a:xfrm flipH="1">
            <a:off x="2352040" y="2997200"/>
            <a:ext cx="4439920" cy="10668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D29B5B5-0072-4FB5-B02C-95E33DC0D8C2}"/>
                  </a:ext>
                </a:extLst>
              </p:cNvPr>
              <p:cNvSpPr txBox="1"/>
              <p:nvPr/>
            </p:nvSpPr>
            <p:spPr>
              <a:xfrm>
                <a:off x="4748484" y="2877790"/>
                <a:ext cx="795539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5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0D29B5B5-0072-4FB5-B02C-95E33DC0D8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8484" y="2877790"/>
                <a:ext cx="795539" cy="50520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/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/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22360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188736" y="1245215"/>
            <a:ext cx="6792204" cy="4190385"/>
            <a:chOff x="1188736" y="1001375"/>
            <a:chExt cx="6792204" cy="4190385"/>
          </a:xfrm>
          <a:noFill/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grp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i="1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8736" y="3551872"/>
                  <a:ext cx="1199366" cy="46166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/>
              <p:nvPr/>
            </p:nvSpPr>
            <p:spPr>
              <a:xfrm>
                <a:off x="1158245" y="5618480"/>
                <a:ext cx="7279557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How can you work out the angles at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and  </a:t>
                </a:r>
                <a14:m>
                  <m:oMath xmlns:m="http://schemas.openxmlformats.org/officeDocument/2006/math">
                    <m:r>
                      <a:rPr lang="en-GB" sz="2400" b="0" i="1" dirty="0" smtClean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? 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You could use the Cosine Rule.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8245" y="5618480"/>
                <a:ext cx="7279557" cy="830997"/>
              </a:xfrm>
              <a:prstGeom prst="rect">
                <a:avLst/>
              </a:prstGeom>
              <a:blipFill>
                <a:blip r:embed="rId6"/>
                <a:stretch>
                  <a:fillRect l="-1256"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/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/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/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2523932D-D829-462C-BB99-8CC830A9AA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85067" y="2101775"/>
                <a:ext cx="795538" cy="505203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/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D28D92DA-64CE-41DB-991F-65910658F1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9707" y="4570655"/>
                <a:ext cx="625619" cy="51270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B58595B-3942-400A-8DC3-1C8696AD926A}"/>
              </a:ext>
            </a:extLst>
          </p:cNvPr>
          <p:cNvSpPr>
            <a:spLocks noChangeAspect="1"/>
          </p:cNvSpPr>
          <p:nvPr/>
        </p:nvSpPr>
        <p:spPr>
          <a:xfrm>
            <a:off x="3999738" y="4602277"/>
            <a:ext cx="483966" cy="186394"/>
          </a:xfrm>
          <a:custGeom>
            <a:avLst/>
            <a:gdLst>
              <a:gd name="connsiteX0" fmla="*/ 0 w 448117"/>
              <a:gd name="connsiteY0" fmla="*/ 172586 h 172586"/>
              <a:gd name="connsiteX1" fmla="*/ 230114 w 448117"/>
              <a:gd name="connsiteY1" fmla="*/ 0 h 172586"/>
              <a:gd name="connsiteX2" fmla="*/ 448117 w 448117"/>
              <a:gd name="connsiteY2" fmla="*/ 93863 h 17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117" h="172586">
                <a:moveTo>
                  <a:pt x="0" y="172586"/>
                </a:moveTo>
                <a:lnTo>
                  <a:pt x="230114" y="0"/>
                </a:lnTo>
                <a:lnTo>
                  <a:pt x="448117" y="9386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28E414A-FB27-477C-9E11-E9FE003C25AB}"/>
              </a:ext>
            </a:extLst>
          </p:cNvPr>
          <p:cNvSpPr/>
          <p:nvPr/>
        </p:nvSpPr>
        <p:spPr>
          <a:xfrm>
            <a:off x="4038600" y="1845733"/>
            <a:ext cx="444500" cy="232834"/>
          </a:xfrm>
          <a:custGeom>
            <a:avLst/>
            <a:gdLst>
              <a:gd name="connsiteX0" fmla="*/ 0 w 444500"/>
              <a:gd name="connsiteY0" fmla="*/ 101600 h 232834"/>
              <a:gd name="connsiteX1" fmla="*/ 270933 w 444500"/>
              <a:gd name="connsiteY1" fmla="*/ 232834 h 232834"/>
              <a:gd name="connsiteX2" fmla="*/ 444500 w 444500"/>
              <a:gd name="connsiteY2" fmla="*/ 0 h 232834"/>
              <a:gd name="connsiteX3" fmla="*/ 444500 w 444500"/>
              <a:gd name="connsiteY3" fmla="*/ 0 h 232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500" h="232834">
                <a:moveTo>
                  <a:pt x="0" y="101600"/>
                </a:moveTo>
                <a:lnTo>
                  <a:pt x="270933" y="232834"/>
                </a:lnTo>
                <a:lnTo>
                  <a:pt x="444500" y="0"/>
                </a:lnTo>
                <a:lnTo>
                  <a:pt x="444500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AA5D087-DFE6-4041-B174-D999034A3220}"/>
              </a:ext>
            </a:extLst>
          </p:cNvPr>
          <p:cNvGrpSpPr/>
          <p:nvPr/>
        </p:nvGrpSpPr>
        <p:grpSpPr>
          <a:xfrm>
            <a:off x="4221480" y="1706880"/>
            <a:ext cx="423514" cy="3180080"/>
            <a:chOff x="4221480" y="1706880"/>
            <a:chExt cx="423514" cy="318008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85F9A86-D59D-4289-86F8-8681089B0D15}"/>
                </a:ext>
              </a:extLst>
            </p:cNvPr>
            <p:cNvCxnSpPr/>
            <p:nvPr/>
          </p:nvCxnSpPr>
          <p:spPr>
            <a:xfrm>
              <a:off x="4221480" y="1706880"/>
              <a:ext cx="10160" cy="31800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646E2397-3B7D-4FE9-87E2-C02693952D92}"/>
                    </a:ext>
                  </a:extLst>
                </p:cNvPr>
                <p:cNvSpPr txBox="1"/>
                <p:nvPr/>
              </p:nvSpPr>
              <p:spPr>
                <a:xfrm>
                  <a:off x="4221480" y="2426622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646E2397-3B7D-4FE9-87E2-C02693952D9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21480" y="2426622"/>
                  <a:ext cx="423514" cy="46166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536129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3954525" y="1245215"/>
            <a:ext cx="4026415" cy="4016649"/>
            <a:chOff x="3954525" y="1001375"/>
            <a:chExt cx="4026415" cy="4016649"/>
          </a:xfrm>
          <a:noFill/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556359"/>
                  <a:ext cx="117731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556359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grp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/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E67B114-9DC3-4727-9E4E-D95BD9B557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28773" y="1830540"/>
                <a:ext cx="965456" cy="5052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/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rad>
                        <m:radPr>
                          <m:degHide m:val="on"/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8261B43-1C3C-4DA0-AF98-924DAEFD442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9075" y="3913497"/>
                <a:ext cx="795538" cy="51270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9" name="Group 28">
            <a:extLst>
              <a:ext uri="{FF2B5EF4-FFF2-40B4-BE49-F238E27FC236}">
                <a16:creationId xmlns:a16="http://schemas.microsoft.com/office/drawing/2014/main" id="{AAA5D087-DFE6-4041-B174-D999034A3220}"/>
              </a:ext>
            </a:extLst>
          </p:cNvPr>
          <p:cNvGrpSpPr/>
          <p:nvPr/>
        </p:nvGrpSpPr>
        <p:grpSpPr>
          <a:xfrm>
            <a:off x="4221480" y="1706880"/>
            <a:ext cx="423514" cy="3180080"/>
            <a:chOff x="4221480" y="1706880"/>
            <a:chExt cx="423514" cy="318008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85F9A86-D59D-4289-86F8-8681089B0D15}"/>
                </a:ext>
              </a:extLst>
            </p:cNvPr>
            <p:cNvCxnSpPr/>
            <p:nvPr/>
          </p:nvCxnSpPr>
          <p:spPr>
            <a:xfrm>
              <a:off x="4221480" y="1706880"/>
              <a:ext cx="10160" cy="318008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646E2397-3B7D-4FE9-87E2-C02693952D92}"/>
                    </a:ext>
                  </a:extLst>
                </p:cNvPr>
                <p:cNvSpPr txBox="1"/>
                <p:nvPr/>
              </p:nvSpPr>
              <p:spPr>
                <a:xfrm>
                  <a:off x="4221480" y="3075846"/>
                  <a:ext cx="42351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2" name="TextBox 31">
                  <a:extLst>
                    <a:ext uri="{FF2B5EF4-FFF2-40B4-BE49-F238E27FC236}">
                      <a16:creationId xmlns:a16="http://schemas.microsoft.com/office/drawing/2014/main" id="{646E2397-3B7D-4FE9-87E2-C02693952D9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21480" y="3075846"/>
                  <a:ext cx="423514" cy="461665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2C7C1D13-D905-42BA-9C92-899A64D6F4CA}"/>
              </a:ext>
            </a:extLst>
          </p:cNvPr>
          <p:cNvSpPr/>
          <p:nvPr/>
        </p:nvSpPr>
        <p:spPr>
          <a:xfrm rot="5400000">
            <a:off x="3929418" y="2024419"/>
            <a:ext cx="3164936" cy="2560148"/>
          </a:xfrm>
          <a:prstGeom prst="triangle">
            <a:avLst>
              <a:gd name="adj" fmla="val 40491"/>
            </a:avLst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68CD071-2ED3-41F7-A800-1861F15CBA29}"/>
                  </a:ext>
                </a:extLst>
              </p:cNvPr>
              <p:cNvSpPr txBox="1"/>
              <p:nvPr/>
            </p:nvSpPr>
            <p:spPr>
              <a:xfrm>
                <a:off x="354450" y="5232734"/>
                <a:ext cx="7372230" cy="149329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GB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GB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ad>
                              <m:radPr>
                                <m:degHide m:val="on"/>
                                <m:ctrlP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GB" sz="2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</m:rad>
                          </m:e>
                        </m:d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−2</m:t>
                    </m:r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10</m:t>
                            </m:r>
                          </m:e>
                        </m:rad>
                      </m:e>
                    </m:d>
                    <m:d>
                      <m:d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</m:rad>
                      </m:e>
                    </m:d>
                    <m:func>
                      <m:func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 b="0" i="0" smtClean="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func>
                  </m:oMath>
                </a14:m>
                <a:endParaRPr lang="en-GB" sz="2400" dirty="0"/>
              </a:p>
              <a:p>
                <a:r>
                  <a:rPr lang="en-GB" sz="2400" dirty="0"/>
                  <a:t>	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25=40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45</m:t>
                    </m:r>
                    <m:r>
                      <a:rPr lang="en-GB" sz="24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60</m:t>
                    </m:r>
                    <m:rad>
                      <m:radPr>
                        <m:degHide m:val="on"/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func>
                      <m:func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func>
                  </m:oMath>
                </a14:m>
                <a:endParaRPr lang="en-GB" sz="2400" dirty="0"/>
              </a:p>
              <a:p>
                <a:r>
                  <a:rPr lang="en-GB" sz="2400" dirty="0"/>
                  <a:t>           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GB" sz="2400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GB" sz="2400"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r>
                          <a:rPr lang="en-GB" sz="2400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</m:func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60</m:t>
                        </m:r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68CD071-2ED3-41F7-A800-1861F15CB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450" y="5232734"/>
                <a:ext cx="7372230" cy="149329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5FA8DB3-4E63-4756-94E0-BC5E76BDE065}"/>
                  </a:ext>
                </a:extLst>
              </p:cNvPr>
              <p:cNvSpPr txBox="1"/>
              <p:nvPr/>
            </p:nvSpPr>
            <p:spPr>
              <a:xfrm>
                <a:off x="6271721" y="6151437"/>
                <a:ext cx="2628925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Angle at 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GB" sz="2400" i="1" dirty="0" smtClean="0">
                        <a:latin typeface="Cambria Math" panose="02040503050406030204" pitchFamily="18" charset="0"/>
                      </a:rPr>
                      <m:t>=45°</m:t>
                    </m:r>
                  </m:oMath>
                </a14:m>
                <a:endParaRPr lang="en-GB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5FA8DB3-4E63-4756-94E0-BC5E76BDE0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71721" y="6151437"/>
                <a:ext cx="2628925" cy="461665"/>
              </a:xfrm>
              <a:prstGeom prst="rect">
                <a:avLst/>
              </a:prstGeom>
              <a:blipFill>
                <a:blip r:embed="rId9"/>
                <a:stretch>
                  <a:fillRect l="-3712" t="-10526" b="-289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872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c 3">
            <a:extLst>
              <a:ext uri="{FF2B5EF4-FFF2-40B4-BE49-F238E27FC236}">
                <a16:creationId xmlns:a16="http://schemas.microsoft.com/office/drawing/2014/main" id="{5A13C500-AC0C-4075-BBB8-53BF0A842B7B}"/>
              </a:ext>
            </a:extLst>
          </p:cNvPr>
          <p:cNvSpPr/>
          <p:nvPr/>
        </p:nvSpPr>
        <p:spPr>
          <a:xfrm>
            <a:off x="6145500" y="2361077"/>
            <a:ext cx="1286540" cy="1286540"/>
          </a:xfrm>
          <a:prstGeom prst="arc">
            <a:avLst>
              <a:gd name="adj1" fmla="val 8615021"/>
              <a:gd name="adj2" fmla="val 1246862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4B9B87E-7FB0-41B0-ACA0-FF8C86142666}"/>
              </a:ext>
            </a:extLst>
          </p:cNvPr>
          <p:cNvSpPr>
            <a:spLocks noChangeAspect="1"/>
          </p:cNvSpPr>
          <p:nvPr/>
        </p:nvSpPr>
        <p:spPr>
          <a:xfrm>
            <a:off x="3999738" y="4602277"/>
            <a:ext cx="483966" cy="186394"/>
          </a:xfrm>
          <a:custGeom>
            <a:avLst/>
            <a:gdLst>
              <a:gd name="connsiteX0" fmla="*/ 0 w 448117"/>
              <a:gd name="connsiteY0" fmla="*/ 172586 h 172586"/>
              <a:gd name="connsiteX1" fmla="*/ 230114 w 448117"/>
              <a:gd name="connsiteY1" fmla="*/ 0 h 172586"/>
              <a:gd name="connsiteX2" fmla="*/ 448117 w 448117"/>
              <a:gd name="connsiteY2" fmla="*/ 93863 h 17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117" h="172586">
                <a:moveTo>
                  <a:pt x="0" y="172586"/>
                </a:moveTo>
                <a:lnTo>
                  <a:pt x="230114" y="0"/>
                </a:lnTo>
                <a:lnTo>
                  <a:pt x="448117" y="9386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8B0F566-BB57-4BCF-910C-AE89978F1151}"/>
              </a:ext>
            </a:extLst>
          </p:cNvPr>
          <p:cNvSpPr/>
          <p:nvPr/>
        </p:nvSpPr>
        <p:spPr>
          <a:xfrm>
            <a:off x="4038600" y="1845733"/>
            <a:ext cx="444500" cy="232834"/>
          </a:xfrm>
          <a:custGeom>
            <a:avLst/>
            <a:gdLst>
              <a:gd name="connsiteX0" fmla="*/ 0 w 444500"/>
              <a:gd name="connsiteY0" fmla="*/ 101600 h 232834"/>
              <a:gd name="connsiteX1" fmla="*/ 270933 w 444500"/>
              <a:gd name="connsiteY1" fmla="*/ 232834 h 232834"/>
              <a:gd name="connsiteX2" fmla="*/ 444500 w 444500"/>
              <a:gd name="connsiteY2" fmla="*/ 0 h 232834"/>
              <a:gd name="connsiteX3" fmla="*/ 444500 w 444500"/>
              <a:gd name="connsiteY3" fmla="*/ 0 h 232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500" h="232834">
                <a:moveTo>
                  <a:pt x="0" y="101600"/>
                </a:moveTo>
                <a:lnTo>
                  <a:pt x="270933" y="232834"/>
                </a:lnTo>
                <a:lnTo>
                  <a:pt x="444500" y="0"/>
                </a:lnTo>
                <a:lnTo>
                  <a:pt x="444500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487404" cy="4190385"/>
            <a:chOff x="1493536" y="1001375"/>
            <a:chExt cx="6487404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/>
              <p:nvPr/>
            </p:nvSpPr>
            <p:spPr>
              <a:xfrm>
                <a:off x="550967" y="5709662"/>
                <a:ext cx="5894371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400" dirty="0">
                    <a:latin typeface="Comic Sans MS" panose="030F0702030302020204" pitchFamily="66" charset="0"/>
                  </a:rPr>
                  <a:t>Since angles at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and  C  sum to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180</m:t>
                    </m:r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</a:t>
                </a:r>
              </a:p>
              <a:p>
                <a:r>
                  <a:rPr lang="en-GB" sz="2400" dirty="0">
                    <a:latin typeface="Comic Sans MS" panose="030F0702030302020204" pitchFamily="66" charset="0"/>
                  </a:rPr>
                  <a:t>the angle at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𝐷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  must be  </a:t>
                </a:r>
                <a14:m>
                  <m:oMath xmlns:m="http://schemas.openxmlformats.org/officeDocument/2006/math">
                    <m:r>
                      <a:rPr lang="en-GB" sz="2400" i="1" dirty="0">
                        <a:latin typeface="Cambria Math" panose="02040503050406030204" pitchFamily="18" charset="0"/>
                      </a:rPr>
                      <m:t>135</m:t>
                    </m:r>
                    <m:r>
                      <a:rPr lang="en-GB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en-GB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08323EB5-5B98-4AD9-B1B0-A5884870B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967" y="5709662"/>
                <a:ext cx="5894371" cy="830997"/>
              </a:xfrm>
              <a:prstGeom prst="rect">
                <a:avLst/>
              </a:prstGeom>
              <a:blipFill>
                <a:blip r:embed="rId6"/>
                <a:stretch>
                  <a:fillRect l="-1551" t="-5882" b="-1617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F97FFA-001E-4060-8797-516D8347C423}"/>
                  </a:ext>
                </a:extLst>
              </p:cNvPr>
              <p:cNvSpPr txBox="1"/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F97FFA-001E-4060-8797-516D8347C4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818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rc 13">
            <a:extLst>
              <a:ext uri="{FF2B5EF4-FFF2-40B4-BE49-F238E27FC236}">
                <a16:creationId xmlns:a16="http://schemas.microsoft.com/office/drawing/2014/main" id="{A7415742-0529-4857-A14C-EC7AFE31F1C2}"/>
              </a:ext>
            </a:extLst>
          </p:cNvPr>
          <p:cNvSpPr/>
          <p:nvPr/>
        </p:nvSpPr>
        <p:spPr>
          <a:xfrm>
            <a:off x="1722593" y="3430007"/>
            <a:ext cx="1286540" cy="1286540"/>
          </a:xfrm>
          <a:prstGeom prst="arc">
            <a:avLst>
              <a:gd name="adj1" fmla="val 18425278"/>
              <a:gd name="adj2" fmla="val 1426892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c 3">
            <a:extLst>
              <a:ext uri="{FF2B5EF4-FFF2-40B4-BE49-F238E27FC236}">
                <a16:creationId xmlns:a16="http://schemas.microsoft.com/office/drawing/2014/main" id="{5A13C500-AC0C-4075-BBB8-53BF0A842B7B}"/>
              </a:ext>
            </a:extLst>
          </p:cNvPr>
          <p:cNvSpPr/>
          <p:nvPr/>
        </p:nvSpPr>
        <p:spPr>
          <a:xfrm>
            <a:off x="6145500" y="2361077"/>
            <a:ext cx="1286540" cy="1286540"/>
          </a:xfrm>
          <a:prstGeom prst="arc">
            <a:avLst>
              <a:gd name="adj1" fmla="val 8615021"/>
              <a:gd name="adj2" fmla="val 1246862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4B9B87E-7FB0-41B0-ACA0-FF8C86142666}"/>
              </a:ext>
            </a:extLst>
          </p:cNvPr>
          <p:cNvSpPr>
            <a:spLocks noChangeAspect="1"/>
          </p:cNvSpPr>
          <p:nvPr/>
        </p:nvSpPr>
        <p:spPr>
          <a:xfrm>
            <a:off x="3999738" y="4602277"/>
            <a:ext cx="483966" cy="186394"/>
          </a:xfrm>
          <a:custGeom>
            <a:avLst/>
            <a:gdLst>
              <a:gd name="connsiteX0" fmla="*/ 0 w 448117"/>
              <a:gd name="connsiteY0" fmla="*/ 172586 h 172586"/>
              <a:gd name="connsiteX1" fmla="*/ 230114 w 448117"/>
              <a:gd name="connsiteY1" fmla="*/ 0 h 172586"/>
              <a:gd name="connsiteX2" fmla="*/ 448117 w 448117"/>
              <a:gd name="connsiteY2" fmla="*/ 93863 h 1725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8117" h="172586">
                <a:moveTo>
                  <a:pt x="0" y="172586"/>
                </a:moveTo>
                <a:lnTo>
                  <a:pt x="230114" y="0"/>
                </a:lnTo>
                <a:lnTo>
                  <a:pt x="448117" y="93863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8B0F566-BB57-4BCF-910C-AE89978F1151}"/>
              </a:ext>
            </a:extLst>
          </p:cNvPr>
          <p:cNvSpPr/>
          <p:nvPr/>
        </p:nvSpPr>
        <p:spPr>
          <a:xfrm>
            <a:off x="4038600" y="1845733"/>
            <a:ext cx="444500" cy="232834"/>
          </a:xfrm>
          <a:custGeom>
            <a:avLst/>
            <a:gdLst>
              <a:gd name="connsiteX0" fmla="*/ 0 w 444500"/>
              <a:gd name="connsiteY0" fmla="*/ 101600 h 232834"/>
              <a:gd name="connsiteX1" fmla="*/ 270933 w 444500"/>
              <a:gd name="connsiteY1" fmla="*/ 232834 h 232834"/>
              <a:gd name="connsiteX2" fmla="*/ 444500 w 444500"/>
              <a:gd name="connsiteY2" fmla="*/ 0 h 232834"/>
              <a:gd name="connsiteX3" fmla="*/ 444500 w 444500"/>
              <a:gd name="connsiteY3" fmla="*/ 0 h 2328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44500" h="232834">
                <a:moveTo>
                  <a:pt x="0" y="101600"/>
                </a:moveTo>
                <a:lnTo>
                  <a:pt x="270933" y="232834"/>
                </a:lnTo>
                <a:lnTo>
                  <a:pt x="444500" y="0"/>
                </a:lnTo>
                <a:lnTo>
                  <a:pt x="444500" y="0"/>
                </a:lnTo>
              </a:path>
            </a:pathLst>
          </a:cu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FCE88EEB-53E4-427B-A78E-8FA70AFEA47D}"/>
              </a:ext>
            </a:extLst>
          </p:cNvPr>
          <p:cNvGrpSpPr/>
          <p:nvPr/>
        </p:nvGrpSpPr>
        <p:grpSpPr>
          <a:xfrm>
            <a:off x="1493536" y="1245215"/>
            <a:ext cx="6487404" cy="4190385"/>
            <a:chOff x="1493536" y="1001375"/>
            <a:chExt cx="6487404" cy="41903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/>
                <p:cNvSpPr txBox="1"/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1,0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" name="TextBox 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8213" y="4730095"/>
                  <a:ext cx="1177310" cy="46166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0DE3E30-338B-474F-AF37-4EB2AAC2DE60}"/>
                </a:ext>
              </a:extLst>
            </p:cNvPr>
            <p:cNvSpPr/>
            <p:nvPr/>
          </p:nvSpPr>
          <p:spPr>
            <a:xfrm>
              <a:off x="2352040" y="1463040"/>
              <a:ext cx="4439920" cy="3180080"/>
            </a:xfrm>
            <a:custGeom>
              <a:avLst/>
              <a:gdLst>
                <a:gd name="connsiteX0" fmla="*/ 0 w 4439920"/>
                <a:gd name="connsiteY0" fmla="*/ 2357120 h 3180080"/>
                <a:gd name="connsiteX1" fmla="*/ 1879600 w 4439920"/>
                <a:gd name="connsiteY1" fmla="*/ 3180080 h 3180080"/>
                <a:gd name="connsiteX2" fmla="*/ 4439920 w 4439920"/>
                <a:gd name="connsiteY2" fmla="*/ 1290320 h 3180080"/>
                <a:gd name="connsiteX3" fmla="*/ 1869440 w 4439920"/>
                <a:gd name="connsiteY3" fmla="*/ 0 h 3180080"/>
                <a:gd name="connsiteX4" fmla="*/ 0 w 4439920"/>
                <a:gd name="connsiteY4" fmla="*/ 2357120 h 3180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439920" h="3180080">
                  <a:moveTo>
                    <a:pt x="0" y="2357120"/>
                  </a:moveTo>
                  <a:lnTo>
                    <a:pt x="1879600" y="3180080"/>
                  </a:lnTo>
                  <a:lnTo>
                    <a:pt x="4439920" y="1290320"/>
                  </a:lnTo>
                  <a:lnTo>
                    <a:pt x="1869440" y="0"/>
                  </a:lnTo>
                  <a:lnTo>
                    <a:pt x="0" y="2357120"/>
                  </a:lnTo>
                  <a:close/>
                </a:path>
              </a:pathLst>
            </a:cu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/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1,5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264BD41-C00C-401D-9E76-658319D8810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4525" y="1001375"/>
                  <a:ext cx="1176604" cy="461665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/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7,3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36E01468-52A3-4D98-A6DF-8159FCCF12C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1960" y="2413615"/>
                  <a:ext cx="1188980" cy="46166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/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𝐷</m:t>
                        </m:r>
                      </m:oMath>
                    </m:oMathPara>
                  </a14:m>
                  <a:endParaRPr lang="en-GB" sz="2400" b="0" i="1" dirty="0">
                    <a:latin typeface="Cambria Math" panose="02040503050406030204" pitchFamily="18" charset="0"/>
                  </a:endParaRPr>
                </a:p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sz="2400" b="0" i="1" smtClean="0">
                                <a:latin typeface="Cambria Math" panose="02040503050406030204" pitchFamily="18" charset="0"/>
                              </a:rPr>
                              <m:t>0,2</m:t>
                            </m:r>
                          </m:e>
                        </m:d>
                      </m:oMath>
                    </m:oMathPara>
                  </a14:m>
                  <a:endParaRPr lang="en-GB" sz="2400" dirty="0"/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B2F90747-BF1A-420A-A244-57D32A0153D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93536" y="3592512"/>
                  <a:ext cx="978729" cy="83099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08323EB5-5B98-4AD9-B1B0-A5884870B336}"/>
              </a:ext>
            </a:extLst>
          </p:cNvPr>
          <p:cNvSpPr txBox="1"/>
          <p:nvPr/>
        </p:nvSpPr>
        <p:spPr>
          <a:xfrm>
            <a:off x="1483655" y="5892800"/>
            <a:ext cx="61766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Determine the angles in the quadrilateral.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5E2E90A-C62D-40AA-BC50-8759DE8FEFC1}"/>
              </a:ext>
            </a:extLst>
          </p:cNvPr>
          <p:cNvSpPr txBox="1"/>
          <p:nvPr/>
        </p:nvSpPr>
        <p:spPr>
          <a:xfrm>
            <a:off x="7213600" y="1483360"/>
            <a:ext cx="1440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(Not to scale)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F97FFA-001E-4060-8797-516D8347C423}"/>
                  </a:ext>
                </a:extLst>
              </p:cNvPr>
              <p:cNvSpPr txBox="1"/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45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15F97FFA-001E-4060-8797-516D8347C4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320" y="2860559"/>
                <a:ext cx="623889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05D1212-F72F-4988-B1FB-0C3436D78E75}"/>
                  </a:ext>
                </a:extLst>
              </p:cNvPr>
              <p:cNvSpPr txBox="1"/>
              <p:nvPr/>
            </p:nvSpPr>
            <p:spPr>
              <a:xfrm>
                <a:off x="2338192" y="3810402"/>
                <a:ext cx="76655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135</m:t>
                      </m:r>
                      <m:r>
                        <a:rPr lang="en-GB" sz="2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105D1212-F72F-4988-B1FB-0C3436D78E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192" y="3810402"/>
                <a:ext cx="766555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D2842A48-670C-49E4-B1BF-092CAB80940C}"/>
              </a:ext>
            </a:extLst>
          </p:cNvPr>
          <p:cNvSpPr txBox="1"/>
          <p:nvPr/>
        </p:nvSpPr>
        <p:spPr>
          <a:xfrm rot="20599152">
            <a:off x="279494" y="2367799"/>
            <a:ext cx="8674748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How was it possible to produce so many different worksheets with the same angles?</a:t>
            </a:r>
          </a:p>
        </p:txBody>
      </p:sp>
    </p:spTree>
    <p:extLst>
      <p:ext uri="{BB962C8B-B14F-4D97-AF65-F5344CB8AC3E}">
        <p14:creationId xmlns:p14="http://schemas.microsoft.com/office/powerpoint/2010/main" val="47848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1961" y="274638"/>
            <a:ext cx="5720079" cy="639762"/>
          </a:xfrm>
        </p:spPr>
        <p:txBody>
          <a:bodyPr>
            <a:normAutofit fontScale="90000"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Quadrilateral Angles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9E0BFE-2954-44EA-BB56-02199E3D7267}"/>
              </a:ext>
            </a:extLst>
          </p:cNvPr>
          <p:cNvSpPr/>
          <p:nvPr/>
        </p:nvSpPr>
        <p:spPr>
          <a:xfrm>
            <a:off x="1609344" y="1481328"/>
            <a:ext cx="5971032" cy="379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716699-CFE5-42C2-B8F7-84CDE340C5FF}"/>
                  </a:ext>
                </a:extLst>
              </p:cNvPr>
              <p:cNvSpPr txBox="1"/>
              <p:nvPr/>
            </p:nvSpPr>
            <p:spPr>
              <a:xfrm>
                <a:off x="2063593" y="1107983"/>
                <a:ext cx="1018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1716699-CFE5-42C2-B8F7-84CDE340C5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93" y="1107983"/>
                <a:ext cx="1018227" cy="307777"/>
              </a:xfrm>
              <a:prstGeom prst="rect">
                <a:avLst/>
              </a:prstGeom>
              <a:blipFill>
                <a:blip r:embed="rId2"/>
                <a:stretch>
                  <a:fillRect l="-5988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B46D4FA-5FBF-46F8-A18E-70C7DA3FEDCC}"/>
                  </a:ext>
                </a:extLst>
              </p:cNvPr>
              <p:cNvSpPr txBox="1"/>
              <p:nvPr/>
            </p:nvSpPr>
            <p:spPr>
              <a:xfrm>
                <a:off x="4913473" y="1107983"/>
                <a:ext cx="10136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0B46D4FA-5FBF-46F8-A18E-70C7DA3FED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473" y="1107983"/>
                <a:ext cx="1013611" cy="307777"/>
              </a:xfrm>
              <a:prstGeom prst="rect">
                <a:avLst/>
              </a:prstGeom>
              <a:blipFill>
                <a:blip r:embed="rId3"/>
                <a:stretch>
                  <a:fillRect l="-3012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5FE64AC-0881-48EB-A91E-380F03550C3B}"/>
                  </a:ext>
                </a:extLst>
              </p:cNvPr>
              <p:cNvSpPr txBox="1"/>
              <p:nvPr/>
            </p:nvSpPr>
            <p:spPr>
              <a:xfrm>
                <a:off x="7764629" y="1937039"/>
                <a:ext cx="10136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05FE64AC-0881-48EB-A91E-380F03550C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4629" y="1937039"/>
                <a:ext cx="1013611" cy="307777"/>
              </a:xfrm>
              <a:prstGeom prst="rect">
                <a:avLst/>
              </a:prstGeom>
              <a:blipFill>
                <a:blip r:embed="rId4"/>
                <a:stretch>
                  <a:fillRect l="-3614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6F5F09A-7CC0-426B-ABA7-BB2B0F2650DD}"/>
                  </a:ext>
                </a:extLst>
              </p:cNvPr>
              <p:cNvSpPr txBox="1"/>
              <p:nvPr/>
            </p:nvSpPr>
            <p:spPr>
              <a:xfrm>
                <a:off x="7764629" y="3717071"/>
                <a:ext cx="1018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56F5F09A-7CC0-426B-ABA7-BB2B0F2650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64629" y="3717071"/>
                <a:ext cx="1018227" cy="307777"/>
              </a:xfrm>
              <a:prstGeom prst="rect">
                <a:avLst/>
              </a:prstGeom>
              <a:blipFill>
                <a:blip r:embed="rId5"/>
                <a:stretch>
                  <a:fillRect l="-5988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D51F396-ADFB-4AAF-AFA0-1C494423CE6A}"/>
                  </a:ext>
                </a:extLst>
              </p:cNvPr>
              <p:cNvSpPr txBox="1"/>
              <p:nvPr/>
            </p:nvSpPr>
            <p:spPr>
              <a:xfrm>
                <a:off x="473813" y="4521743"/>
                <a:ext cx="10136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D51F396-ADFB-4AAF-AFA0-1C494423C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13" y="4521743"/>
                <a:ext cx="1013611" cy="307777"/>
              </a:xfrm>
              <a:prstGeom prst="rect">
                <a:avLst/>
              </a:prstGeom>
              <a:blipFill>
                <a:blip r:embed="rId4"/>
                <a:stretch>
                  <a:fillRect l="-3614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FFBFB68-38CC-42B6-8D0C-84C2CA0E99C8}"/>
                  </a:ext>
                </a:extLst>
              </p:cNvPr>
              <p:cNvSpPr txBox="1"/>
              <p:nvPr/>
            </p:nvSpPr>
            <p:spPr>
              <a:xfrm>
                <a:off x="473813" y="2415575"/>
                <a:ext cx="1018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5FFBFB68-38CC-42B6-8D0C-84C2CA0E99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13" y="2415575"/>
                <a:ext cx="1018227" cy="307777"/>
              </a:xfrm>
              <a:prstGeom prst="rect">
                <a:avLst/>
              </a:prstGeom>
              <a:blipFill>
                <a:blip r:embed="rId6"/>
                <a:stretch>
                  <a:fillRect l="-5988" b="-235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BC09407E-B93B-45E5-8D70-0709E7069E82}"/>
              </a:ext>
            </a:extLst>
          </p:cNvPr>
          <p:cNvSpPr/>
          <p:nvPr/>
        </p:nvSpPr>
        <p:spPr>
          <a:xfrm>
            <a:off x="1618488" y="1481328"/>
            <a:ext cx="5952744" cy="3785616"/>
          </a:xfrm>
          <a:custGeom>
            <a:avLst/>
            <a:gdLst>
              <a:gd name="connsiteX0" fmla="*/ 0 w 5952744"/>
              <a:gd name="connsiteY0" fmla="*/ 2551176 h 3785616"/>
              <a:gd name="connsiteX1" fmla="*/ 1792224 w 5952744"/>
              <a:gd name="connsiteY1" fmla="*/ 0 h 3785616"/>
              <a:gd name="connsiteX2" fmla="*/ 5952744 w 5952744"/>
              <a:gd name="connsiteY2" fmla="*/ 1234440 h 3785616"/>
              <a:gd name="connsiteX3" fmla="*/ 1792224 w 5952744"/>
              <a:gd name="connsiteY3" fmla="*/ 3785616 h 3785616"/>
              <a:gd name="connsiteX4" fmla="*/ 0 w 5952744"/>
              <a:gd name="connsiteY4" fmla="*/ 2551176 h 3785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52744" h="3785616">
                <a:moveTo>
                  <a:pt x="0" y="2551176"/>
                </a:moveTo>
                <a:lnTo>
                  <a:pt x="1792224" y="0"/>
                </a:lnTo>
                <a:lnTo>
                  <a:pt x="5952744" y="1234440"/>
                </a:lnTo>
                <a:lnTo>
                  <a:pt x="1792224" y="3785616"/>
                </a:lnTo>
                <a:lnTo>
                  <a:pt x="0" y="2551176"/>
                </a:lnTo>
                <a:close/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590982C-A26C-49D6-A648-C918F8CF2341}"/>
                  </a:ext>
                </a:extLst>
              </p:cNvPr>
              <p:cNvSpPr txBox="1"/>
              <p:nvPr/>
            </p:nvSpPr>
            <p:spPr>
              <a:xfrm>
                <a:off x="2063593" y="5338607"/>
                <a:ext cx="101822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1590982C-A26C-49D6-A648-C918F8CF23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3593" y="5338607"/>
                <a:ext cx="1018227" cy="307777"/>
              </a:xfrm>
              <a:prstGeom prst="rect">
                <a:avLst/>
              </a:prstGeom>
              <a:blipFill>
                <a:blip r:embed="rId2"/>
                <a:stretch>
                  <a:fillRect l="-5988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DCAC401-C0F3-4E8A-9E36-1086E38F7007}"/>
                  </a:ext>
                </a:extLst>
              </p:cNvPr>
              <p:cNvSpPr txBox="1"/>
              <p:nvPr/>
            </p:nvSpPr>
            <p:spPr>
              <a:xfrm>
                <a:off x="4913473" y="5338607"/>
                <a:ext cx="1013611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0" i="1" smtClean="0">
                          <a:latin typeface="Cambria Math" panose="02040503050406030204" pitchFamily="18" charset="0"/>
                        </a:rPr>
                        <m:t>𝑥</m:t>
                      </m:r>
                      <m:d>
                        <m:dPr>
                          <m:ctrlPr>
                            <a:rPr lang="en-GB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GB" sz="20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</m:oMath>
                  </m:oMathPara>
                </a14:m>
                <a:endParaRPr lang="en-GB" sz="2000" dirty="0"/>
              </a:p>
            </p:txBody>
          </p:sp>
        </mc:Choice>
        <mc:Fallback xmlns=""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ADCAC401-C0F3-4E8A-9E36-1086E38F7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3473" y="5338607"/>
                <a:ext cx="1013611" cy="307777"/>
              </a:xfrm>
              <a:prstGeom prst="rect">
                <a:avLst/>
              </a:prstGeom>
              <a:blipFill>
                <a:blip r:embed="rId3"/>
                <a:stretch>
                  <a:fillRect l="-3012" b="-26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E60BEFF-735E-47FD-82B6-23E609C367CB}"/>
                  </a:ext>
                </a:extLst>
              </p:cNvPr>
              <p:cNvSpPr txBox="1"/>
              <p:nvPr/>
            </p:nvSpPr>
            <p:spPr>
              <a:xfrm>
                <a:off x="477822" y="5966084"/>
                <a:ext cx="8188356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000" dirty="0"/>
                  <a:t>Various values of 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2000" dirty="0"/>
                  <a:t> and </a:t>
                </a:r>
                <a14:m>
                  <m:oMath xmlns:m="http://schemas.openxmlformats.org/officeDocument/2006/math">
                    <m:r>
                      <a:rPr lang="en-GB" sz="2000" i="1" dirty="0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2000" dirty="0"/>
                  <a:t> were used to create the coordinates on the worksheets.</a:t>
                </a:r>
              </a:p>
            </p:txBody>
          </p:sp>
        </mc:Choice>
        <mc:Fallback xmlns=""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3E60BEFF-735E-47FD-82B6-23E609C367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822" y="5966084"/>
                <a:ext cx="8188356" cy="707886"/>
              </a:xfrm>
              <a:prstGeom prst="rect">
                <a:avLst/>
              </a:prstGeom>
              <a:blipFill>
                <a:blip r:embed="rId8"/>
                <a:stretch>
                  <a:fillRect t="-5172" b="-146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9949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5387</TotalTime>
  <Words>1247</Words>
  <Application>Microsoft Office PowerPoint</Application>
  <PresentationFormat>On-screen Show (4:3)</PresentationFormat>
  <Paragraphs>385</Paragraphs>
  <Slides>36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2" baseType="lpstr">
      <vt:lpstr>Arial</vt:lpstr>
      <vt:lpstr>Bradley Hand ITC</vt:lpstr>
      <vt:lpstr>Calibri</vt:lpstr>
      <vt:lpstr>Cambria Math</vt:lpstr>
      <vt:lpstr>Comic Sans MS</vt:lpstr>
      <vt:lpstr>Office Theme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PowerPoint Presentation</vt:lpstr>
      <vt:lpstr>Note to Teacher</vt:lpstr>
      <vt:lpstr>RESOURCES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  <vt:lpstr>Quadrilateral Angles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Rotated Squares</dc:title>
  <dc:creator>John</dc:creator>
  <cp:lastModifiedBy>John Burke</cp:lastModifiedBy>
  <cp:revision>56</cp:revision>
  <cp:lastPrinted>2022-09-22T13:16:00Z</cp:lastPrinted>
  <dcterms:created xsi:type="dcterms:W3CDTF">2018-09-04T20:54:38Z</dcterms:created>
  <dcterms:modified xsi:type="dcterms:W3CDTF">2022-09-29T14:22:15Z</dcterms:modified>
</cp:coreProperties>
</file>